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2A5400"/>
    <a:srgbClr val="6F6C00"/>
    <a:srgbClr val="008000"/>
    <a:srgbClr val="587C1E"/>
    <a:srgbClr val="809020"/>
    <a:srgbClr val="94A72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44602-8CE7-48D5-A1CA-773A094C3503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23D1C-EA3D-44C2-ABCD-9A0B0911E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3D1C-EA3D-44C2-ABCD-9A0B0911E0D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3D1C-EA3D-44C2-ABCD-9A0B0911E0D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3D1C-EA3D-44C2-ABCD-9A0B0911E0D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A52F-5C79-4733-96BA-8BDB4B56925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84C-6EE6-48C5-ABFF-1DF8753B0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A52F-5C79-4733-96BA-8BDB4B56925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84C-6EE6-48C5-ABFF-1DF8753B0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A52F-5C79-4733-96BA-8BDB4B56925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84C-6EE6-48C5-ABFF-1DF8753B0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A52F-5C79-4733-96BA-8BDB4B56925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84C-6EE6-48C5-ABFF-1DF8753B0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A52F-5C79-4733-96BA-8BDB4B56925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84C-6EE6-48C5-ABFF-1DF8753B0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A52F-5C79-4733-96BA-8BDB4B56925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84C-6EE6-48C5-ABFF-1DF8753B0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A52F-5C79-4733-96BA-8BDB4B56925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84C-6EE6-48C5-ABFF-1DF8753B0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A52F-5C79-4733-96BA-8BDB4B56925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84C-6EE6-48C5-ABFF-1DF8753B0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A52F-5C79-4733-96BA-8BDB4B56925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84C-6EE6-48C5-ABFF-1DF8753B0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A52F-5C79-4733-96BA-8BDB4B56925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84C-6EE6-48C5-ABFF-1DF8753B0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A52F-5C79-4733-96BA-8BDB4B56925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84C-6EE6-48C5-ABFF-1DF8753B0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9A52F-5C79-4733-96BA-8BDB4B56925A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D84C-6EE6-48C5-ABFF-1DF8753B0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ngnoochgarden.com/gardens/europ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ngnoochgarden.com/gardens/europe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ngnoochgarden.com/gardens/europ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38600"/>
            <a:ext cx="9144000" cy="533400"/>
          </a:xfrm>
        </p:spPr>
        <p:txBody>
          <a:bodyPr vert="horz">
            <a:noAutofit/>
          </a:bodyPr>
          <a:lstStyle/>
          <a:p>
            <a:r>
              <a:rPr lang="sr-Latn-RS" sz="2800" b="1" spc="30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prezentska  osnova  +  lični glagolski nastavci	</a:t>
            </a:r>
            <a:endParaRPr lang="en-US" sz="2800" b="1" spc="30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nongnoochgarden.com/gardens/images/img_roma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lum bright="10000" contrast="10000"/>
          </a:blip>
          <a:srcRect/>
          <a:stretch>
            <a:fillRect/>
          </a:stretch>
        </p:blipFill>
        <p:spPr bwMode="auto">
          <a:xfrm>
            <a:off x="0" y="0"/>
            <a:ext cx="9144000" cy="3200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304800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r-Latn-RS" sz="4400" b="1" cap="none" spc="0" smtClean="0">
                <a:ln/>
                <a:solidFill>
                  <a:srgbClr val="336600"/>
                </a:solidFill>
                <a:effectLst>
                  <a:outerShdw blurRad="88900" dist="63500" dir="30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</a:rPr>
              <a:t>INDIKATIV PREZENTA AKTIVA</a:t>
            </a:r>
            <a:endParaRPr lang="en-US" sz="4400" b="1" cap="none" spc="0">
              <a:ln/>
              <a:solidFill>
                <a:srgbClr val="336600"/>
              </a:solidFill>
              <a:effectLst>
                <a:outerShdw blurRad="88900" dist="63500" dir="3000000" algn="tl" rotWithShape="0">
                  <a:prstClr val="black">
                    <a:alpha val="40000"/>
                  </a:prst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657600"/>
            <a:ext cx="9144000" cy="461665"/>
          </a:xfrm>
          <a:prstGeom prst="rect">
            <a:avLst/>
          </a:prstGeom>
          <a:solidFill>
            <a:srgbClr val="3366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r-Latn-RS" sz="2400" b="1" cap="none" spc="0" smtClean="0">
                <a:ln/>
                <a:solidFill>
                  <a:srgbClr val="587C1E"/>
                </a:solidFill>
                <a:effectLst/>
              </a:rPr>
              <a:t>glagola  I </a:t>
            </a:r>
            <a:r>
              <a:rPr lang="en-US" sz="2400" b="1" cap="none" spc="0" smtClean="0">
                <a:ln/>
                <a:solidFill>
                  <a:srgbClr val="587C1E"/>
                </a:solidFill>
                <a:effectLst/>
              </a:rPr>
              <a:t>ā</a:t>
            </a:r>
            <a:r>
              <a:rPr lang="sr-Latn-RS" sz="2400" b="1" cap="none" spc="0" smtClean="0">
                <a:ln/>
                <a:solidFill>
                  <a:srgbClr val="587C1E"/>
                </a:solidFill>
                <a:effectLst/>
              </a:rPr>
              <a:t>-        II </a:t>
            </a:r>
            <a:r>
              <a:rPr lang="en-US" sz="2400" b="1" cap="none" spc="0" smtClean="0">
                <a:ln/>
                <a:solidFill>
                  <a:srgbClr val="587C1E"/>
                </a:solidFill>
                <a:effectLst/>
              </a:rPr>
              <a:t>ē</a:t>
            </a:r>
            <a:r>
              <a:rPr lang="sr-Latn-RS" sz="2400" b="1" cap="none" spc="0" smtClean="0">
                <a:ln/>
                <a:solidFill>
                  <a:srgbClr val="587C1E"/>
                </a:solidFill>
                <a:effectLst/>
              </a:rPr>
              <a:t>-       III konsonantske - vokalske      IV </a:t>
            </a:r>
            <a:r>
              <a:rPr lang="en-US" sz="2400" b="1" cap="none" spc="0" smtClean="0">
                <a:ln/>
                <a:solidFill>
                  <a:srgbClr val="587C1E"/>
                </a:solidFill>
                <a:effectLst/>
              </a:rPr>
              <a:t>ī</a:t>
            </a:r>
            <a:r>
              <a:rPr lang="sr-Latn-RS" sz="2400" b="1" cap="none" spc="0" smtClean="0">
                <a:ln/>
                <a:solidFill>
                  <a:srgbClr val="587C1E"/>
                </a:solidFill>
                <a:effectLst/>
              </a:rPr>
              <a:t>-  konjugacije  </a:t>
            </a:r>
            <a:endParaRPr lang="en-US" sz="2400" b="1" cap="none" spc="0">
              <a:ln/>
              <a:solidFill>
                <a:srgbClr val="587C1E"/>
              </a:solidFill>
              <a:effectLst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4572000"/>
            <a:ext cx="9144000" cy="1981200"/>
          </a:xfrm>
          <a:prstGeom prst="rect">
            <a:avLst/>
          </a:prstGeom>
          <a:gradFill rotWithShape="0">
            <a:gsLst>
              <a:gs pos="0">
                <a:srgbClr val="CCFF99">
                  <a:alpha val="89999"/>
                </a:srgbClr>
              </a:gs>
              <a:gs pos="100000">
                <a:srgbClr val="92D050">
                  <a:alpha val="89999"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801072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Sg. 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1. ama - o	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dele – o	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scrib 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o	faci 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o	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dormi - o</a:t>
            </a: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sz="160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2. ama - s	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dele – s	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scrib 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s	faci 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s	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dormi 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s</a:t>
            </a: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3. ama - t	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dele – t	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scrib 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t	faci 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t	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dormi - t</a:t>
            </a: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Pl. 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1. ama - mus	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dele – mus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scrib - i - mus	faci 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mus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dormi 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mus</a:t>
            </a: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2. ama - tis	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dele – tis	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scrib - i - tis	faci </a:t>
            </a:r>
            <a:r>
              <a:rPr lang="sr-Latn-RS" sz="160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tis	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	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dormi - tis</a:t>
            </a: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3. ama - nt	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dele – nt	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scrib - u - nt	faci </a:t>
            </a:r>
            <a:r>
              <a:rPr lang="sr-Latn-RS" sz="160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u 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nt</a:t>
            </a: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	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dormi - u - nt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10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1031" grpId="0" animBg="1"/>
      <p:bldP spid="1034" grpId="0"/>
      <p:bldP spid="103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38600"/>
            <a:ext cx="9144000" cy="533400"/>
          </a:xfrm>
        </p:spPr>
        <p:txBody>
          <a:bodyPr vert="horz">
            <a:noAutofit/>
          </a:bodyPr>
          <a:lstStyle/>
          <a:p>
            <a:r>
              <a:rPr lang="sr-Latn-RS" sz="2800" b="1" spc="30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prezentska  osnova  +  lični glagolski nastavci	</a:t>
            </a:r>
            <a:endParaRPr lang="en-US" sz="2800" b="1" spc="30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nongnoochgarden.com/gardens/images/img_roma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lum bright="10000" contrast="10000"/>
          </a:blip>
          <a:srcRect/>
          <a:stretch>
            <a:fillRect/>
          </a:stretch>
        </p:blipFill>
        <p:spPr bwMode="auto">
          <a:xfrm>
            <a:off x="0" y="0"/>
            <a:ext cx="9144000" cy="3200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304800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r-Latn-RS" sz="4400" b="1" cap="none" spc="0" smtClean="0">
                <a:ln/>
                <a:solidFill>
                  <a:srgbClr val="336600"/>
                </a:solidFill>
                <a:effectLst>
                  <a:outerShdw blurRad="88900" dist="63500" dir="30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</a:rPr>
              <a:t>INDIKATIV PREZENTA AKTIVA</a:t>
            </a:r>
            <a:endParaRPr lang="en-US" sz="4400" b="1" cap="none" spc="0">
              <a:ln/>
              <a:solidFill>
                <a:srgbClr val="336600"/>
              </a:solidFill>
              <a:effectLst>
                <a:outerShdw blurRad="88900" dist="63500" dir="3000000" algn="tl" rotWithShape="0">
                  <a:prstClr val="black">
                    <a:alpha val="40000"/>
                  </a:prst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657600"/>
            <a:ext cx="9144000" cy="461665"/>
          </a:xfrm>
          <a:prstGeom prst="rect">
            <a:avLst/>
          </a:prstGeom>
          <a:solidFill>
            <a:srgbClr val="3366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r-Latn-RS" sz="2400" b="1" cap="none" spc="0" smtClean="0">
                <a:ln/>
                <a:solidFill>
                  <a:srgbClr val="587C1E"/>
                </a:solidFill>
                <a:effectLst/>
              </a:rPr>
              <a:t>glagola  I </a:t>
            </a:r>
            <a:r>
              <a:rPr lang="en-US" sz="2400" b="1" cap="none" spc="0" smtClean="0">
                <a:ln/>
                <a:solidFill>
                  <a:srgbClr val="587C1E"/>
                </a:solidFill>
                <a:effectLst/>
              </a:rPr>
              <a:t>ā</a:t>
            </a:r>
            <a:r>
              <a:rPr lang="sr-Latn-RS" sz="2400" b="1" cap="none" spc="0" smtClean="0">
                <a:ln/>
                <a:solidFill>
                  <a:srgbClr val="587C1E"/>
                </a:solidFill>
                <a:effectLst/>
              </a:rPr>
              <a:t>-        II </a:t>
            </a:r>
            <a:r>
              <a:rPr lang="en-US" sz="2400" b="1" cap="none" spc="0" smtClean="0">
                <a:ln/>
                <a:solidFill>
                  <a:srgbClr val="587C1E"/>
                </a:solidFill>
                <a:effectLst/>
              </a:rPr>
              <a:t>ē</a:t>
            </a:r>
            <a:r>
              <a:rPr lang="sr-Latn-RS" sz="2400" b="1" cap="none" spc="0" smtClean="0">
                <a:ln/>
                <a:solidFill>
                  <a:srgbClr val="587C1E"/>
                </a:solidFill>
                <a:effectLst/>
              </a:rPr>
              <a:t>-       III konsonantske - vokalske      IV </a:t>
            </a:r>
            <a:r>
              <a:rPr lang="en-US" sz="2400" b="1" cap="none" spc="0" smtClean="0">
                <a:ln/>
                <a:solidFill>
                  <a:srgbClr val="587C1E"/>
                </a:solidFill>
                <a:effectLst/>
              </a:rPr>
              <a:t>ī</a:t>
            </a:r>
            <a:r>
              <a:rPr lang="sr-Latn-RS" sz="2400" b="1" cap="none" spc="0" smtClean="0">
                <a:ln/>
                <a:solidFill>
                  <a:srgbClr val="587C1E"/>
                </a:solidFill>
                <a:effectLst/>
              </a:rPr>
              <a:t>-  konjugacije  </a:t>
            </a:r>
            <a:endParaRPr lang="en-US" sz="2400" b="1" cap="none" spc="0">
              <a:ln/>
              <a:solidFill>
                <a:srgbClr val="587C1E"/>
              </a:solidFill>
              <a:effectLst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4572000"/>
            <a:ext cx="9144000" cy="2133600"/>
          </a:xfrm>
          <a:prstGeom prst="rect">
            <a:avLst/>
          </a:prstGeom>
          <a:gradFill rotWithShape="0">
            <a:gsLst>
              <a:gs pos="0">
                <a:srgbClr val="CCFF99">
                  <a:alpha val="89999"/>
                </a:srgbClr>
              </a:gs>
              <a:gs pos="100000">
                <a:srgbClr val="92D050">
                  <a:alpha val="89999"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64820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Prezentska osnova glagola I, II i IV konjugacije</a:t>
            </a:r>
            <a:r>
              <a:rPr kumimoji="0" lang="sr-Latn-RS" sz="20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se dobija odbijanjem infinitivskog nastavka –re: am</a:t>
            </a:r>
            <a:r>
              <a:rPr kumimoji="0" lang="en-US" sz="20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ā</a:t>
            </a:r>
            <a:r>
              <a:rPr kumimoji="0" lang="en-US" sz="2000" b="1" i="0" u="none" strike="noStrike" cap="none" normalizeH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[</a:t>
            </a:r>
            <a:r>
              <a:rPr kumimoji="0" lang="sr-Latn-RS" sz="20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re, del</a:t>
            </a:r>
            <a:r>
              <a:rPr kumimoji="0" lang="en-US" sz="20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ē</a:t>
            </a:r>
            <a:r>
              <a:rPr kumimoji="0" lang="en-US" sz="2000" b="1" i="0" u="none" strike="noStrike" cap="none" normalizeH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[</a:t>
            </a:r>
            <a:r>
              <a:rPr kumimoji="0" lang="sr-Latn-RS" sz="20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re, dorm</a:t>
            </a:r>
            <a:r>
              <a:rPr kumimoji="0" lang="en-US" sz="20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ī</a:t>
            </a:r>
            <a:r>
              <a:rPr kumimoji="0" lang="en-US" sz="2000" b="1" i="0" u="none" strike="noStrike" cap="none" normalizeH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[</a:t>
            </a:r>
            <a:r>
              <a:rPr kumimoji="0" lang="sr-Latn-RS" sz="20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sz="2000" baseline="0" smtClean="0">
                <a:latin typeface="Arial" pitchFamily="34" charset="0"/>
                <a:cs typeface="Arial" pitchFamily="34" charset="0"/>
              </a:rPr>
              <a:t>Prezentska osnova glagola III konsonantske konjugacije se dobija odbijanjem infinitivskog završetka –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ě</a:t>
            </a:r>
            <a:r>
              <a:rPr lang="sr-Latn-RS" sz="2000" baseline="0" smtClean="0">
                <a:latin typeface="Arial" pitchFamily="34" charset="0"/>
                <a:cs typeface="Arial" pitchFamily="34" charset="0"/>
              </a:rPr>
              <a:t>re: scrib</a:t>
            </a:r>
            <a:r>
              <a:rPr lang="en-US" sz="2000" b="1" baseline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ě</a:t>
            </a:r>
            <a:r>
              <a:rPr lang="sr-Latn-RS" sz="2000" baseline="0" smtClean="0">
                <a:latin typeface="Arial" pitchFamily="34" charset="0"/>
                <a:cs typeface="Arial" pitchFamily="34" charset="0"/>
              </a:rPr>
              <a:t>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0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Prezentska osnova glagola III vokalske konjugacije se dobija odbijanjem ličnog glagolskog nastavka –o iz 1. l.Sg.: fac</a:t>
            </a:r>
            <a:r>
              <a:rPr kumimoji="0" lang="en-US" sz="20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ĭ</a:t>
            </a:r>
            <a:r>
              <a:rPr lang="en-US" sz="20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kumimoji="0" lang="sr-Latn-RS" sz="20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  - </a:t>
            </a:r>
            <a:endParaRPr kumimoji="0" lang="sr-Latn-RS" sz="2000" b="0" i="0" u="none" strike="noStrike" cap="none" normalizeH="0" baseline="0" smtClean="0">
              <a:ln>
                <a:noFill/>
              </a:ln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400" y="6172200"/>
            <a:ext cx="44196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sr-Latn-RS" sz="2000" b="1" i="0" u="none" strike="noStrike" cap="none" spc="0" normalizeH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33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ove glagole zovemo i “io” glagoli</a:t>
            </a:r>
            <a:endParaRPr lang="en-US" sz="2000" b="1" cap="none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3366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10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1031" grpId="0" animBg="1"/>
      <p:bldP spid="1034" grpId="0"/>
      <p:bldP spid="1034" grpId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38600"/>
            <a:ext cx="9144000" cy="533400"/>
          </a:xfrm>
        </p:spPr>
        <p:txBody>
          <a:bodyPr vert="horz">
            <a:noAutofit/>
          </a:bodyPr>
          <a:lstStyle/>
          <a:p>
            <a:r>
              <a:rPr lang="sr-Latn-RS" sz="2800" b="1" spc="30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prezentska  osnova  +  lični glagolski nastavci	</a:t>
            </a:r>
            <a:endParaRPr lang="en-US" sz="2800" b="1" spc="30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nongnoochgarden.com/gardens/images/img_roma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lum bright="10000" contrast="10000"/>
          </a:blip>
          <a:srcRect/>
          <a:stretch>
            <a:fillRect/>
          </a:stretch>
        </p:blipFill>
        <p:spPr bwMode="auto">
          <a:xfrm>
            <a:off x="0" y="0"/>
            <a:ext cx="9144000" cy="3200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304800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r-Latn-RS" sz="4400" b="1" cap="none" spc="0" smtClean="0">
                <a:ln/>
                <a:solidFill>
                  <a:srgbClr val="336600"/>
                </a:solidFill>
                <a:effectLst>
                  <a:outerShdw blurRad="88900" dist="63500" dir="30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</a:rPr>
              <a:t>INDIKATIV PREZENTA AKTIVA</a:t>
            </a:r>
            <a:endParaRPr lang="en-US" sz="4400" b="1" cap="none" spc="0">
              <a:ln/>
              <a:solidFill>
                <a:srgbClr val="336600"/>
              </a:solidFill>
              <a:effectLst>
                <a:outerShdw blurRad="88900" dist="63500" dir="3000000" algn="tl" rotWithShape="0">
                  <a:prstClr val="black">
                    <a:alpha val="40000"/>
                  </a:prst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657600"/>
            <a:ext cx="9144000" cy="461665"/>
          </a:xfrm>
          <a:prstGeom prst="rect">
            <a:avLst/>
          </a:prstGeom>
          <a:solidFill>
            <a:srgbClr val="3366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r-Latn-RS" sz="2400" b="1" cap="none" spc="0" smtClean="0">
                <a:ln/>
                <a:solidFill>
                  <a:srgbClr val="587C1E"/>
                </a:solidFill>
                <a:effectLst/>
              </a:rPr>
              <a:t>glagola  I </a:t>
            </a:r>
            <a:r>
              <a:rPr lang="en-US" sz="2400" b="1" cap="none" spc="0" smtClean="0">
                <a:ln/>
                <a:solidFill>
                  <a:srgbClr val="587C1E"/>
                </a:solidFill>
                <a:effectLst/>
              </a:rPr>
              <a:t>ā</a:t>
            </a:r>
            <a:r>
              <a:rPr lang="sr-Latn-RS" sz="2400" b="1" cap="none" spc="0" smtClean="0">
                <a:ln/>
                <a:solidFill>
                  <a:srgbClr val="587C1E"/>
                </a:solidFill>
                <a:effectLst/>
              </a:rPr>
              <a:t>-        II </a:t>
            </a:r>
            <a:r>
              <a:rPr lang="en-US" sz="2400" b="1" cap="none" spc="0" smtClean="0">
                <a:ln/>
                <a:solidFill>
                  <a:srgbClr val="587C1E"/>
                </a:solidFill>
                <a:effectLst/>
              </a:rPr>
              <a:t>ē</a:t>
            </a:r>
            <a:r>
              <a:rPr lang="sr-Latn-RS" sz="2400" b="1" cap="none" spc="0" smtClean="0">
                <a:ln/>
                <a:solidFill>
                  <a:srgbClr val="587C1E"/>
                </a:solidFill>
                <a:effectLst/>
              </a:rPr>
              <a:t>-       III konsonantske - vokalske      IV </a:t>
            </a:r>
            <a:r>
              <a:rPr lang="en-US" sz="2400" b="1" cap="none" spc="0" smtClean="0">
                <a:ln/>
                <a:solidFill>
                  <a:srgbClr val="587C1E"/>
                </a:solidFill>
                <a:effectLst/>
              </a:rPr>
              <a:t>ī</a:t>
            </a:r>
            <a:r>
              <a:rPr lang="sr-Latn-RS" sz="2400" b="1" cap="none" spc="0" smtClean="0">
                <a:ln/>
                <a:solidFill>
                  <a:srgbClr val="587C1E"/>
                </a:solidFill>
                <a:effectLst/>
              </a:rPr>
              <a:t>-  konjugacije  </a:t>
            </a:r>
            <a:endParaRPr lang="en-US" sz="2400" b="1" cap="none" spc="0">
              <a:ln/>
              <a:solidFill>
                <a:srgbClr val="587C1E"/>
              </a:solidFill>
              <a:effectLst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4724400"/>
            <a:ext cx="9144000" cy="1981200"/>
          </a:xfrm>
          <a:prstGeom prst="rect">
            <a:avLst/>
          </a:prstGeom>
          <a:gradFill rotWithShape="0">
            <a:gsLst>
              <a:gs pos="0">
                <a:srgbClr val="CCFF99">
                  <a:alpha val="89999"/>
                </a:srgbClr>
              </a:gs>
              <a:gs pos="100000">
                <a:srgbClr val="92D050">
                  <a:alpha val="89999"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876800"/>
            <a:ext cx="9144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Kod glagola I i II konjugacije se lični glagolski nastavci dodaju direktno na prezentsku osnovu.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sz="1600" smtClean="0">
                <a:latin typeface="Arial" pitchFamily="34" charset="0"/>
                <a:cs typeface="Arial" pitchFamily="34" charset="0"/>
              </a:rPr>
              <a:t>Kod glagola III konsonantske konjugacije se na prezentsku osnovu dodaju “vezivni” (tematski) vokali: u 2. i 3. l.Sg. i u 1. i 2. l.Pl. -</a:t>
            </a:r>
            <a:r>
              <a:rPr lang="en-US" sz="1600" smtClean="0">
                <a:latin typeface="Arial" pitchFamily="34" charset="0"/>
                <a:cs typeface="Arial" pitchFamily="34" charset="0"/>
              </a:rPr>
              <a:t>ĭ</a:t>
            </a:r>
            <a:r>
              <a:rPr lang="sr-Latn-RS" sz="1600" smtClean="0">
                <a:latin typeface="Arial" pitchFamily="34" charset="0"/>
                <a:cs typeface="Arial" pitchFamily="34" charset="0"/>
              </a:rPr>
              <a:t>-, a u 3. l.Pl. -</a:t>
            </a:r>
            <a:r>
              <a:rPr lang="en-US" sz="1600" smtClean="0">
                <a:latin typeface="Arial" pitchFamily="34" charset="0"/>
                <a:cs typeface="Arial" pitchFamily="34" charset="0"/>
              </a:rPr>
              <a:t>ŭ</a:t>
            </a:r>
            <a:r>
              <a:rPr lang="sr-Latn-RS" sz="1600" smtClean="0">
                <a:latin typeface="Arial" pitchFamily="34" charset="0"/>
                <a:cs typeface="Arial" pitchFamily="34" charset="0"/>
              </a:rPr>
              <a:t>- (da ne bi došlo do glasovnih promena kao što je, npr., jednačenje po zvučnosti: </a:t>
            </a:r>
            <a:r>
              <a:rPr lang="sr-Latn-RS" sz="1600" smtClean="0">
                <a:solidFill>
                  <a:srgbClr val="6F6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scrip-s</a:t>
            </a:r>
            <a:r>
              <a:rPr lang="sr-Latn-RS" sz="1600" smtClean="0">
                <a:latin typeface="Arial" pitchFamily="34" charset="0"/>
                <a:cs typeface="Arial" pitchFamily="34" charset="0"/>
              </a:rPr>
              <a:t>!, odnosno da bi se sačuvala prezentska osnova)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sz="1600" smtClean="0">
                <a:latin typeface="Arial" pitchFamily="34" charset="0"/>
                <a:cs typeface="Arial" pitchFamily="34" charset="0"/>
              </a:rPr>
              <a:t>Kod glagola III vokalske konjugacije i kod glagola IV konjugacije 3. l.Pl. dobija takođe tematski vokal -</a:t>
            </a:r>
            <a:r>
              <a:rPr lang="en-US" sz="1600" smtClean="0">
                <a:latin typeface="Arial" pitchFamily="34" charset="0"/>
                <a:cs typeface="Arial" pitchFamily="34" charset="0"/>
              </a:rPr>
              <a:t>ŭ</a:t>
            </a:r>
            <a:r>
              <a:rPr lang="sr-Latn-RS" sz="1600" smtClean="0">
                <a:latin typeface="Arial" pitchFamily="34" charset="0"/>
                <a:cs typeface="Arial" pitchFamily="34" charset="0"/>
              </a:rPr>
              <a:t>-, po ugledu na glagole III konsonantske konjugacije: </a:t>
            </a:r>
            <a:r>
              <a:rPr lang="sr-Latn-RS" sz="1600" smtClean="0">
                <a:solidFill>
                  <a:srgbClr val="2A5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faci-</a:t>
            </a:r>
            <a:r>
              <a:rPr lang="en-US" sz="1600" smtClean="0">
                <a:solidFill>
                  <a:srgbClr val="2A5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ŭ</a:t>
            </a:r>
            <a:r>
              <a:rPr lang="sr-Latn-RS" sz="1600" smtClean="0">
                <a:solidFill>
                  <a:srgbClr val="2A5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-nt</a:t>
            </a:r>
            <a:r>
              <a:rPr lang="sr-Latn-RS" sz="160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RS" sz="160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dormi-</a:t>
            </a:r>
            <a:r>
              <a:rPr lang="en-US" sz="160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ŭ</a:t>
            </a:r>
            <a:r>
              <a:rPr lang="sr-Latn-RS" sz="160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-nt  </a:t>
            </a:r>
            <a:r>
              <a:rPr lang="sr-Latn-RS" sz="1600" smtClean="0">
                <a:latin typeface="Arial" pitchFamily="34" charset="0"/>
                <a:cs typeface="Arial" pitchFamily="34" charset="0"/>
              </a:rPr>
              <a:t>prema  </a:t>
            </a:r>
            <a:r>
              <a:rPr lang="sr-Latn-RS" sz="1600" smtClean="0">
                <a:solidFill>
                  <a:srgbClr val="2A5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scrib-</a:t>
            </a:r>
            <a:r>
              <a:rPr lang="en-US" sz="1600" smtClean="0">
                <a:solidFill>
                  <a:srgbClr val="2A5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ŭ</a:t>
            </a:r>
            <a:r>
              <a:rPr lang="sr-Latn-RS" sz="1600" smtClean="0">
                <a:solidFill>
                  <a:srgbClr val="2A5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-nt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sz="1600" smtClean="0">
                <a:latin typeface="Arial" pitchFamily="34" charset="0"/>
                <a:cs typeface="Arial" pitchFamily="34" charset="0"/>
              </a:rPr>
              <a:t>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10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1031" grpId="0" animBg="1"/>
      <p:bldP spid="1034" grpId="0"/>
      <p:bldP spid="103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293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Piroska</dc:creator>
  <cp:lastModifiedBy>Piroska</cp:lastModifiedBy>
  <cp:revision>19</cp:revision>
  <dcterms:created xsi:type="dcterms:W3CDTF">2013-10-10T12:53:19Z</dcterms:created>
  <dcterms:modified xsi:type="dcterms:W3CDTF">2013-10-25T09:07:01Z</dcterms:modified>
</cp:coreProperties>
</file>