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0" r:id="rId8"/>
    <p:sldId id="267" r:id="rId9"/>
    <p:sldId id="263" r:id="rId10"/>
    <p:sldId id="265" r:id="rId11"/>
    <p:sldId id="264" r:id="rId12"/>
    <p:sldId id="270" r:id="rId13"/>
    <p:sldId id="271" r:id="rId14"/>
    <p:sldId id="272" r:id="rId15"/>
    <p:sldId id="273" r:id="rId16"/>
    <p:sldId id="268" r:id="rId17"/>
    <p:sldId id="269" r:id="rId18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9175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352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168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855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075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94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7959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692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450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29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4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81563-370F-4DDC-A851-FF6AA37A107F}" type="datetimeFigureOut">
              <a:rPr lang="sr-Latn-RS" smtClean="0"/>
              <a:t>25.3.2020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EC3C8-32A3-4356-8680-4FC17D0853B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032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13" name="chimes.wav"/>
          </p:stSnd>
        </p:sndAc>
      </p:transition>
    </mc:Choice>
    <mc:Fallback xmlns="">
      <p:transition spd="slow">
        <p:circle/>
        <p:sndAc>
          <p:stSnd>
            <p:snd r:embed="rId15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2100" y="2067694"/>
            <a:ext cx="59410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r-Latn-RS" sz="8000" b="1" cap="none" spc="0" dirty="0" smtClean="0">
                <a:ln w="50800"/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ZAMENICE</a:t>
            </a:r>
            <a:endParaRPr lang="en-US" sz="8000" b="1" cap="none" spc="0" dirty="0">
              <a:ln w="50800"/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5646"/>
            <a:ext cx="9144000" cy="3394472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ovratne zamenice se u latinskom jeziku upotrebljavaju samo u 3. l. Sg. i Pl., a u ostalim licima se koriste obična lična i obična prisvojna zamenica</a:t>
            </a:r>
          </a:p>
          <a:p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ko kažemo: Is/Ea eius patriam amat - ili: 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Ei/Eae eorum patriam amant - odnosno: 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Ei/Eae earum patriam amant - značiće: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On/ona voli njegovu (njenu), tj. nečiju tuđu otadžbinu - i: 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Oni/one vole njihovu, tj. nekih drugih lica otadžbinu.</a:t>
            </a:r>
            <a:endParaRPr lang="sr-Latn-R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53197" y="172939"/>
            <a:ext cx="6237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Povratne zamenice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6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3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6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6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6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6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6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173571"/>
            <a:ext cx="346672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Imenički oblik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quis		quid	</a:t>
            </a:r>
            <a:endParaRPr lang="sr-Latn-R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c u i u s		c u i</a:t>
            </a:r>
            <a:endParaRPr lang="sr-Latn-R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quem 	quid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q u o</a:t>
            </a:r>
            <a:endParaRPr lang="sr-Latn-R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endParaRPr lang="sr-Latn-R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767384" y="172939"/>
            <a:ext cx="5609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Upitne zamenice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1779662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ko, šta</a:t>
            </a:r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?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koga, čega, čiji?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kome, čemu?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koga, šta?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 kome, o čemu?</a:t>
            </a:r>
            <a:endParaRPr lang="sr-Latn-RS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endParaRPr lang="sr-Latn-RS" sz="3200" dirty="0"/>
          </a:p>
        </p:txBody>
      </p:sp>
      <p:sp>
        <p:nvSpPr>
          <p:cNvPr id="5" name="Rectangle 4"/>
          <p:cNvSpPr/>
          <p:nvPr/>
        </p:nvSpPr>
        <p:spPr>
          <a:xfrm>
            <a:off x="1907704" y="2037703"/>
            <a:ext cx="56637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cuius </a:t>
            </a:r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est liber</a:t>
            </a:r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? = čija je knjiga?</a:t>
            </a:r>
          </a:p>
          <a:p>
            <a:pPr marL="457200" indent="-457200">
              <a:buFont typeface="Arial" charset="0"/>
              <a:buChar char="•"/>
            </a:pPr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q</a:t>
            </a:r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uocum narras? = s kim pričaš?</a:t>
            </a:r>
            <a:endParaRPr lang="sr-Latn-R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767384" y="172939"/>
            <a:ext cx="5609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Upitne zamenice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67384" y="1096269"/>
            <a:ext cx="5900960" cy="33944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r-Latn-R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Pridevski oblik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Sg. qui	   quae	  quod		       c   u   i   u   s		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   u   i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quem	   quam       quod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        -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quo	    qua	  quo</a:t>
            </a:r>
          </a:p>
          <a:p>
            <a:pPr algn="ctr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6303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767384" y="172939"/>
            <a:ext cx="5609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Upitne zamenice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03648" y="1096269"/>
            <a:ext cx="6624736" cy="33944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r-Latn-R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Pridevski oblik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Pl.  qui	      quae	      quae  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quorum   quarum    quorum		      q    u    i    b    u    s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quos	       quas         quae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          -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q    u    i    b    u    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8700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417930" y="172939"/>
            <a:ext cx="6308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Odnosna zamenica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204" y="915566"/>
            <a:ext cx="8805616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* poklapa se s upitnom zamenicom pridevskog oblika: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72549" y="1347614"/>
            <a:ext cx="5900960" cy="33944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r-Latn-R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Pridevski oblik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Sg. qui	   quae	  quod		       c   u   i   u   s		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   u   i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quem	   quam       quod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        -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quo	    qua	  quo</a:t>
            </a:r>
          </a:p>
          <a:p>
            <a:pPr algn="ctr"/>
            <a:endParaRPr lang="sr-Latn-R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23728" y="1347614"/>
            <a:ext cx="6624736" cy="33944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sr-Latn-R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Pl.  qui	      quae	      quae  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quorum   quarum    quorum		      q    u    i    b    u    s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quos	       quas         quae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          -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q    u    i    b    u    s</a:t>
            </a:r>
            <a:endParaRPr lang="sr-Latn-RS" dirty="0"/>
          </a:p>
        </p:txBody>
      </p:sp>
      <p:sp>
        <p:nvSpPr>
          <p:cNvPr id="7" name="Rectangle 6"/>
          <p:cNvSpPr/>
          <p:nvPr/>
        </p:nvSpPr>
        <p:spPr>
          <a:xfrm>
            <a:off x="1623929" y="4480476"/>
            <a:ext cx="5896166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onaj (čovek) koji,  ona (žena) koja,  ono (dete) koje</a:t>
            </a:r>
          </a:p>
          <a:p>
            <a:pPr algn="ctr"/>
            <a:r>
              <a:rPr lang="sr-Latn-R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oni  (ljudi)  koji,  one  (žene)  koje,  ona  (deca) koja</a:t>
            </a:r>
            <a:endParaRPr lang="en-U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3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395216" y="172939"/>
            <a:ext cx="83535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Primeri za upitne i odnosne zamenice</a:t>
            </a:r>
            <a:endParaRPr lang="en-US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" y="819270"/>
            <a:ext cx="9144000" cy="432423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	Ko je bio tamo? Quis erat ibi?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Koji je dečak bio sa tobom? Qui puer tecum erat?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Koja devojčica će biti tamo? Quae puella ibi erit?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Koji su ljudi bili tamo? Kakvi su ljudi bili tamo? Qui homines ibi erant?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Koje žene su tamo? Kakve žene su tamo? Quae feminae sunt ibi?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	Koga voliš? Quem amas?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Kog dečaka voliš? Quem puerum amas?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Koju </a:t>
            </a:r>
            <a:r>
              <a:rPr lang="sr-Latn-R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devojčicu voliš</a:t>
            </a: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? Quam puellam amas?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O kome pričaš? De quo narras?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O kom dečaku pričaš? De quo puero narras?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O kojoj devojčici pričaš? De qua puella narras?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Koji dečaci će biti sa nama? Qui pueri nobiscum erunt?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Koje devojčice su bile sa vama? Quae puellae vobiscum erant?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Kome pričaš? Cui narras? Kom dečaku pričaš? Cui puero narras?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Kojim dečacima pričaš? Quibus pueris narras?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Kojim ženama pričaš? Quibus feminis narras? 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Sa kim sediš? Quocum sedes?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O kome pričaš? O čemu pričaš? De quo narras?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8868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1851670"/>
            <a:ext cx="37229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niko</a:t>
            </a:r>
            <a:r>
              <a:rPr lang="sr-Latn-RS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	ništa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nikoga, 	ničega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nikome, 	ničemu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nikoga	ništa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ni o kome	ni o čemu</a:t>
            </a:r>
          </a:p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ni sa kim	ničim</a:t>
            </a:r>
            <a:endParaRPr lang="sr-Latn-RS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571818" y="172939"/>
            <a:ext cx="6000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Odrične zamenice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38" y="1418811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Imenički</a:t>
            </a:r>
            <a:r>
              <a:rPr lang="sr-Latn-R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oblik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2003586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nemo		nihil</a:t>
            </a:r>
          </a:p>
          <a:p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nullius</a:t>
            </a:r>
            <a:r>
              <a:rPr lang="sr-Latn-R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nullius rei </a:t>
            </a:r>
          </a:p>
          <a:p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nemini		nulli rei</a:t>
            </a:r>
            <a:endParaRPr lang="sr-Latn-R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neminem		nihil </a:t>
            </a:r>
            <a:r>
              <a:rPr lang="sr-Latn-R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</a:p>
          <a:p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nullo 	</a:t>
            </a:r>
            <a:r>
              <a:rPr lang="sr-Latn-R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nulla re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09286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2200" y="1851670"/>
            <a:ext cx="2642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neko</a:t>
            </a:r>
            <a:r>
              <a:rPr lang="sr-Latn-RS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nešto</a:t>
            </a:r>
            <a:endParaRPr lang="sr-Latn-RS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908175" y="172939"/>
            <a:ext cx="7327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Neodređene zamenice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620837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Imenički </a:t>
            </a:r>
            <a:r>
              <a:rPr lang="sr-Latn-RS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oblik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688" y="2248645"/>
            <a:ext cx="4392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aliquis	aliquid</a:t>
            </a:r>
          </a:p>
          <a:p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alicuius	alicuius rei</a:t>
            </a:r>
          </a:p>
          <a:p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alicui	</a:t>
            </a:r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alicui </a:t>
            </a:r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rei</a:t>
            </a:r>
          </a:p>
          <a:p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aliquem	aliquam</a:t>
            </a:r>
          </a:p>
          <a:p>
            <a:r>
              <a:rPr lang="sr-Latn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aliquo	aliqua </a:t>
            </a:r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9571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Sg.	1. Ego			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2. Tu				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3. Is, ea, id		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Pl.	1. Nos			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2. Vos			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3. Ei (ii), eae, ea	</a:t>
            </a:r>
            <a:endParaRPr lang="sr-Latn-RS" dirty="0">
              <a:solidFill>
                <a:srgbClr val="0002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1424" y="195486"/>
            <a:ext cx="5141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Lične zamenice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0062" y="1059582"/>
            <a:ext cx="345638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sum</a:t>
            </a:r>
          </a:p>
          <a:p>
            <a:pPr>
              <a:spcBef>
                <a:spcPts val="600"/>
              </a:spcBef>
            </a:pP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es</a:t>
            </a:r>
          </a:p>
          <a:p>
            <a:pPr>
              <a:spcBef>
                <a:spcPts val="600"/>
              </a:spcBef>
            </a:pP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est</a:t>
            </a:r>
          </a:p>
          <a:p>
            <a:pPr>
              <a:spcBef>
                <a:spcPts val="600"/>
              </a:spcBef>
            </a:pP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sumus</a:t>
            </a:r>
          </a:p>
          <a:p>
            <a:pPr>
              <a:spcBef>
                <a:spcPts val="600"/>
              </a:spcBef>
            </a:pP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estis</a:t>
            </a:r>
          </a:p>
          <a:p>
            <a:pPr>
              <a:spcBef>
                <a:spcPts val="600"/>
              </a:spcBef>
            </a:pP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sunt</a:t>
            </a:r>
            <a:endParaRPr lang="sr-Latn-R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84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776" y="1131590"/>
            <a:ext cx="4860032" cy="37478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Ego	     Tu	         Is, ea, id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mei	     tui	           e i u 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mihi	     tibi	              e 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	     te	       eum, eam, id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-	     tu!	 	  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	     te	       eo,  ea,  eo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 me	     abs te</a:t>
            </a: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ab eo, ea, eo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mecum    tecum    cum eo, ea, eo</a:t>
            </a:r>
          </a:p>
          <a:p>
            <a:pPr marL="0" indent="0">
              <a:lnSpc>
                <a:spcPct val="120000"/>
              </a:lnSpc>
              <a:buNone/>
            </a:pP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3768" y="1203598"/>
            <a:ext cx="4427984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	   Vos	         Ei (ii), eae, ea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nostri      vestri         eorum, earum</a:t>
            </a:r>
          </a:p>
          <a:p>
            <a:pPr marL="0" indent="0">
              <a:buNone/>
            </a:pPr>
            <a:r>
              <a:rPr lang="sr-Latn-RS" sz="19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(nostrum)      (vestrum)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nobis       vobis              e i s   ( i i s 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           vos            eos,     eas,   ea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vos!                       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nobis        vobis             e i s   ( i i s 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 nobis     a vobis        ab  eis (iis)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nobiscum vobiscum  cum eis (iis)       </a:t>
            </a:r>
            <a:endParaRPr lang="sr-Latn-R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Lične zamenice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7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640" y="1419622"/>
            <a:ext cx="4038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Sg.  N.      -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G.   sebe / se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D.   sebi / si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Ak. sebe / se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Vok.   -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Lok. (o) sebi</a:t>
            </a:r>
            <a:r>
              <a:rPr lang="sr-Latn-RS" dirty="0" smtClean="0"/>
              <a:t>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Inst</a:t>
            </a: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 sobom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419622"/>
            <a:ext cx="4038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Sg.  N.      -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G.   sui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D.   sibi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Ak. se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Vok.  -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Ab.  se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de  se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secum</a:t>
            </a: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1779" y="172939"/>
            <a:ext cx="818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Lična povratna zamenica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0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353811" y="172939"/>
            <a:ext cx="6436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Prisvojne zamenice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2" y="915567"/>
            <a:ext cx="4259805" cy="38884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411760" y="3291830"/>
            <a:ext cx="1008112" cy="864096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solidFill>
              <a:srgbClr val="0070C0"/>
            </a:solidFill>
          </a:ln>
          <a:effectLst>
            <a:outerShdw blurRad="50800" dist="38100" dir="18900000" sx="103000" sy="103000" algn="b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1324"/>
            <a:ext cx="3837211" cy="39169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947086"/>
            <a:ext cx="1895078" cy="37901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1866848"/>
            <a:ext cx="6847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eius = njegov, -a, -o; njegovog, -e ...; </a:t>
            </a:r>
          </a:p>
          <a:p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njegovi, -e; njegovih ...</a:t>
            </a:r>
          </a:p>
          <a:p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njen, -a, -o; njenog, -e ...;</a:t>
            </a:r>
          </a:p>
          <a:p>
            <a:r>
              <a:rPr lang="sr-Latn-R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njeni, -e; njenih ...</a:t>
            </a:r>
            <a:endParaRPr lang="sr-Latn-R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41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494" y="1404697"/>
            <a:ext cx="4546848" cy="2448272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noster, nostra, nostrum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nostri,  -ae,       -i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nostro, -ae,       -o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... ... ...</a:t>
            </a:r>
            <a:endParaRPr lang="sr-Latn-RS" dirty="0"/>
          </a:p>
        </p:txBody>
      </p:sp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Prisvojne zamenice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892008"/>
            <a:ext cx="4283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vester, vestra, vestrum</a:t>
            </a:r>
          </a:p>
          <a:p>
            <a:r>
              <a:rPr lang="sr-Latn-RS" sz="32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vestri,  -ae,       -i</a:t>
            </a:r>
          </a:p>
          <a:p>
            <a:r>
              <a:rPr lang="sr-Latn-RS" sz="32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vestro, -ae,       -o</a:t>
            </a:r>
          </a:p>
          <a:p>
            <a:r>
              <a:rPr lang="sr-Latn-RS" sz="3200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sz="32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... ... ...</a:t>
            </a:r>
            <a:endParaRPr lang="sr-Latn-R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2067694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eorum, earum = njihov, -a, -o;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      njihovog, njihove ...;  </a:t>
            </a:r>
          </a:p>
          <a:p>
            <a:r>
              <a:rPr lang="sr-Latn-RS" sz="2400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              njihovi, -e, -a;  </a:t>
            </a:r>
          </a:p>
          <a:p>
            <a:r>
              <a:rPr lang="sr-Latn-RS" sz="2400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     njihovih ...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7837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1491630"/>
            <a:ext cx="8784976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meus,  mea,  meum      tuus,  tua,  tuum      e i u s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mei,      -ae,   -i               tui,     -ae,    -i                -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meo,     -ae,   -o              tuo,    -ae,    -o             </a:t>
            </a:r>
            <a:r>
              <a:rPr lang="sr-Latn-RS" sz="35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-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meum, -am,  -um          tuum, -am,  -um           -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mi!       mea!  meum!       -          -         -            </a:t>
            </a:r>
            <a:r>
              <a:rPr lang="sr-Latn-RS" sz="19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-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meo,    mea,  meo          tuo,    tua,   tuo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</a:t>
            </a:r>
            <a:r>
              <a:rPr lang="sr-Latn-RS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... ... ... 			... ... ... </a:t>
            </a:r>
            <a:endParaRPr lang="sr-Latn-R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353811" y="172939"/>
            <a:ext cx="6436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Prisvojne zamenice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353811" y="172939"/>
            <a:ext cx="6436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Prisvojne zamenice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71" y="109626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noster,     nostra, nostrum   vester, vestra, vestrum    eorum, earum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nostri,      -ae,       -i	            vestri,  -ae,        -i		   -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nostro,     -ae,       -o	            vestro, -ae,        -o		   -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nostrum, -am,     -um           vestrum, -am,  -um		   -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noster,     -a,       </a:t>
            </a:r>
            <a:r>
              <a:rPr lang="sr-Latn-RS" sz="16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-um                       -			   -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nostro,     -a,        -o               vestro, vestra,  -o		   -</a:t>
            </a:r>
          </a:p>
          <a:p>
            <a:endParaRPr lang="sr-Latn-RS" sz="2400" dirty="0">
              <a:solidFill>
                <a:srgbClr val="0002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nostri,     -ae,      -a                vestri,   -ae,      -a		   -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nostrorum, -arum, -orum   vestrorum, -arum, -orum	   -</a:t>
            </a:r>
          </a:p>
          <a:p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n o s t r i s                            v e s t r i s		   -</a:t>
            </a:r>
          </a:p>
          <a:p>
            <a:r>
              <a:rPr lang="sr-Latn-RS" sz="2400" dirty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	 </a:t>
            </a:r>
            <a:r>
              <a:rPr lang="sr-Latn-RS" sz="2400" dirty="0" smtClean="0">
                <a:solidFill>
                  <a:srgbClr val="0002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... ... ... 			... ... ... 		   - </a:t>
            </a:r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3265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131590"/>
            <a:ext cx="4040188" cy="479822"/>
          </a:xfrm>
        </p:spPr>
        <p:txBody>
          <a:bodyPr>
            <a:normAutofit fontScale="92500"/>
          </a:bodyPr>
          <a:lstStyle/>
          <a:p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                      svoj, svoja, svoje</a:t>
            </a:r>
            <a:endParaRPr lang="sr-Latn-RS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616" y="1635646"/>
            <a:ext cx="4572000" cy="2963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(Ja) volim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svoju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otadžbinu.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(Ti) voliš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svoju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otadžbinu.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(On, ona) voli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svoju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otadžbinu.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(Mi) volimo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svoju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otadžbinu.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(Vi) volite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svoju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otadžbinu.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(Oni, one) vole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svoju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otadžbinu.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1131590"/>
            <a:ext cx="4041775" cy="479822"/>
          </a:xfrm>
        </p:spPr>
        <p:txBody>
          <a:bodyPr>
            <a:noAutofit/>
          </a:bodyPr>
          <a:lstStyle/>
          <a:p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suus, sua, suum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03848" y="1635646"/>
            <a:ext cx="4644008" cy="2963466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(Ego)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meam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patriam amo.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(Tu)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tuam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patriam amas. 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(Is, ea, id) </a:t>
            </a:r>
            <a:r>
              <a:rPr lang="sr-Latn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SUAM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patriam amat.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(Nos)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nostram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patriam amamus.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(Vos) </a:t>
            </a:r>
            <a:r>
              <a:rPr lang="sr-Latn-RS" b="1" dirty="0" smtClean="0">
                <a:solidFill>
                  <a:srgbClr val="002060"/>
                </a:solidFill>
                <a:latin typeface="Book Antiqua" pitchFamily="18" charset="0"/>
              </a:rPr>
              <a:t>vestram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patriam amatis.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(Ei, eae) </a:t>
            </a:r>
            <a:r>
              <a:rPr lang="sr-Latn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SUAM</a:t>
            </a:r>
            <a:r>
              <a:rPr lang="sr-Latn-RS" dirty="0" smtClean="0">
                <a:solidFill>
                  <a:srgbClr val="002060"/>
                </a:solidFill>
                <a:latin typeface="Book Antiqua" pitchFamily="18" charset="0"/>
              </a:rPr>
              <a:t> patriam amant.</a:t>
            </a: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21479" y="219105"/>
            <a:ext cx="85010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Prisvojno povratna zamenica</a:t>
            </a:r>
            <a:endParaRPr lang="en-US" sz="4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0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623</Words>
  <Application>Microsoft Office PowerPoint</Application>
  <PresentationFormat>On-screen Show (16:9)</PresentationFormat>
  <Paragraphs>192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Lične zamenice</vt:lpstr>
      <vt:lpstr>Lična povratna zamenica</vt:lpstr>
      <vt:lpstr>PowerPoint Presentation</vt:lpstr>
      <vt:lpstr>Prisvojne zamenice</vt:lpstr>
      <vt:lpstr>Prisvojne zamenice</vt:lpstr>
      <vt:lpstr>PowerPoint Presentation</vt:lpstr>
      <vt:lpstr>Prisvojno povratna zamenica</vt:lpstr>
      <vt:lpstr>Povratne zamenice</vt:lpstr>
      <vt:lpstr>Upitne zamenice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Piroska</dc:creator>
  <cp:lastModifiedBy>Piroska</cp:lastModifiedBy>
  <cp:revision>78</cp:revision>
  <dcterms:created xsi:type="dcterms:W3CDTF">2020-01-19T20:47:52Z</dcterms:created>
  <dcterms:modified xsi:type="dcterms:W3CDTF">2020-03-25T21:53:59Z</dcterms:modified>
</cp:coreProperties>
</file>